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2" r:id="rId2"/>
    <p:sldId id="256" r:id="rId3"/>
    <p:sldId id="257" r:id="rId4"/>
    <p:sldId id="274" r:id="rId5"/>
    <p:sldId id="259" r:id="rId6"/>
    <p:sldId id="284" r:id="rId7"/>
    <p:sldId id="262" r:id="rId8"/>
    <p:sldId id="283" r:id="rId9"/>
    <p:sldId id="279" r:id="rId10"/>
    <p:sldId id="268" r:id="rId11"/>
    <p:sldId id="277" r:id="rId12"/>
    <p:sldId id="269" r:id="rId13"/>
    <p:sldId id="278" r:id="rId14"/>
    <p:sldId id="271" r:id="rId15"/>
    <p:sldId id="280" r:id="rId16"/>
    <p:sldId id="272" r:id="rId17"/>
    <p:sldId id="281" r:id="rId18"/>
    <p:sldId id="285" r:id="rId19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92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4690" tIns="47345" rIns="94690" bIns="47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4690" tIns="47345" rIns="94690" bIns="47345" rtlCol="0"/>
          <a:lstStyle>
            <a:lvl1pPr algn="r">
              <a:defRPr sz="1200"/>
            </a:lvl1pPr>
          </a:lstStyle>
          <a:p>
            <a:fld id="{8ECEF4B3-A13F-4508-B1DD-67CA0FDA3DCE}" type="datetimeFigureOut">
              <a:rPr lang="es-ES" smtClean="0"/>
              <a:t>18/08/2017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0" tIns="47345" rIns="94690" bIns="473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4690" tIns="47345" rIns="94690" bIns="4734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4690" tIns="47345" rIns="94690" bIns="47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4690" tIns="47345" rIns="94690" bIns="47345" rtlCol="0" anchor="b"/>
          <a:lstStyle>
            <a:lvl1pPr algn="r">
              <a:defRPr sz="1200"/>
            </a:lvl1pPr>
          </a:lstStyle>
          <a:p>
            <a:fld id="{B9F3C30C-358E-4EF5-A311-BA483A3C47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C30C-358E-4EF5-A311-BA483A3C47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9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0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4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8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5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79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7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INVENTARIO AULA 2.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83768" y="6093296"/>
            <a:ext cx="3968080" cy="764704"/>
          </a:xfrm>
        </p:spPr>
        <p:txBody>
          <a:bodyPr/>
          <a:lstStyle/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Irene </a:t>
            </a:r>
            <a:r>
              <a:rPr lang="es-ES" sz="1100" dirty="0" err="1" smtClean="0">
                <a:solidFill>
                  <a:schemeClr val="tx1"/>
                </a:solidFill>
              </a:rPr>
              <a:t>Girbés</a:t>
            </a:r>
            <a:r>
              <a:rPr lang="es-ES" sz="1100" dirty="0" smtClean="0">
                <a:solidFill>
                  <a:schemeClr val="tx1"/>
                </a:solidFill>
              </a:rPr>
              <a:t> </a:t>
            </a:r>
            <a:r>
              <a:rPr lang="es-ES" sz="1100" dirty="0" smtClean="0">
                <a:solidFill>
                  <a:schemeClr val="tx1"/>
                </a:solidFill>
              </a:rPr>
              <a:t>Ruiz. Enfermera </a:t>
            </a:r>
            <a:r>
              <a:rPr lang="es-ES" sz="1100" dirty="0" smtClean="0">
                <a:solidFill>
                  <a:schemeClr val="tx1"/>
                </a:solidFill>
              </a:rPr>
              <a:t>Comisión Simulación </a:t>
            </a:r>
            <a:r>
              <a:rPr lang="es-ES" sz="1100" dirty="0">
                <a:solidFill>
                  <a:schemeClr val="tx1"/>
                </a:solidFill>
              </a:rPr>
              <a:t>C</a:t>
            </a:r>
            <a:r>
              <a:rPr lang="es-ES" sz="1100" dirty="0" smtClean="0">
                <a:solidFill>
                  <a:schemeClr val="tx1"/>
                </a:solidFill>
              </a:rPr>
              <a:t>línica</a:t>
            </a:r>
            <a:endParaRPr lang="es-ES" sz="1100" dirty="0">
              <a:solidFill>
                <a:schemeClr val="tx1"/>
              </a:solidFill>
            </a:endParaRPr>
          </a:p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Montserrat Pont </a:t>
            </a:r>
            <a:r>
              <a:rPr lang="es-ES" sz="1100" dirty="0" err="1" smtClean="0">
                <a:solidFill>
                  <a:schemeClr val="tx1"/>
                </a:solidFill>
              </a:rPr>
              <a:t>Cháfer</a:t>
            </a:r>
            <a:r>
              <a:rPr lang="es-ES" sz="1100" dirty="0" smtClean="0">
                <a:solidFill>
                  <a:schemeClr val="tx1"/>
                </a:solidFill>
              </a:rPr>
              <a:t> . Administración- FIHGU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</a:t>
            </a:fld>
            <a:endParaRPr lang="es-ES" dirty="0"/>
          </a:p>
        </p:txBody>
      </p:sp>
      <p:pic>
        <p:nvPicPr>
          <p:cNvPr id="1026" name="Picture 2" descr="C:\Users\Irene\Desktop\Inventario\2017-02-28\IMG_65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87645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15616" y="494116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Arial Black" panose="020B0A04020102020204" pitchFamily="34" charset="0"/>
              </a:rPr>
              <a:t> </a:t>
            </a:r>
            <a:r>
              <a:rPr lang="es-ES" sz="2000" dirty="0" smtClean="0">
                <a:latin typeface="Arial Black" panose="020B0A04020102020204" pitchFamily="34" charset="0"/>
              </a:rPr>
              <a:t>Dirección de Investigación y Docencia CHGUV</a:t>
            </a:r>
          </a:p>
          <a:p>
            <a:pPr algn="ctr"/>
            <a:r>
              <a:rPr lang="es-ES" sz="2400" dirty="0" smtClean="0">
                <a:latin typeface="Arial Black" panose="020B0A04020102020204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Inventario Simulación Clínica. Aula 2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1"/>
            <a:ext cx="1624646" cy="10763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97" y="251122"/>
            <a:ext cx="1584176" cy="8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408712" cy="4409876"/>
          </a:xfr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11760" y="573325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Simulador punción </a:t>
            </a:r>
            <a:r>
              <a:rPr lang="es-ES" dirty="0" smtClean="0"/>
              <a:t>lumbar 2914- </a:t>
            </a:r>
            <a:r>
              <a:rPr lang="es-ES" dirty="0"/>
              <a:t>I550B</a:t>
            </a:r>
          </a:p>
        </p:txBody>
      </p:sp>
    </p:spTree>
    <p:extLst>
      <p:ext uri="{BB962C8B-B14F-4D97-AF65-F5344CB8AC3E}">
        <p14:creationId xmlns:p14="http://schemas.microsoft.com/office/powerpoint/2010/main" val="319003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71256"/>
              </p:ext>
            </p:extLst>
          </p:nvPr>
        </p:nvGraphicFramePr>
        <p:xfrm>
          <a:off x="1979712" y="1484784"/>
          <a:ext cx="5616624" cy="4616221"/>
        </p:xfrm>
        <a:graphic>
          <a:graphicData uri="http://schemas.openxmlformats.org/drawingml/2006/table">
            <a:tbl>
              <a:tblPr/>
              <a:tblGrid>
                <a:gridCol w="1224135"/>
                <a:gridCol w="751784"/>
                <a:gridCol w="1696488"/>
                <a:gridCol w="432048"/>
                <a:gridCol w="432048"/>
                <a:gridCol w="1080121"/>
              </a:tblGrid>
              <a:tr h="535631">
                <a:tc>
                  <a:txBody>
                    <a:bodyPr/>
                    <a:lstStyle/>
                    <a:p>
                      <a:pPr algn="l"/>
                      <a:r>
                        <a:rPr lang="es-ES" sz="700" b="1" dirty="0">
                          <a:effectLst/>
                          <a:latin typeface="Arial"/>
                        </a:rPr>
                        <a:t>2914-I550B</a:t>
                      </a:r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b="1">
                          <a:effectLst/>
                          <a:latin typeface="Arial"/>
                        </a:rPr>
                        <a:t>I550B</a:t>
                      </a: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b="1">
                          <a:effectLst/>
                          <a:latin typeface="Arial"/>
                        </a:rPr>
                        <a:t>SIMULADOR PUNCIÓN LUMBAR 2.0</a:t>
                      </a: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b="1">
                          <a:effectLst/>
                          <a:latin typeface="Arial"/>
                        </a:rPr>
                        <a:t>1</a:t>
                      </a: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b="1">
                          <a:effectLst/>
                          <a:latin typeface="Arial"/>
                        </a:rPr>
                        <a:t/>
                      </a:r>
                      <a:br>
                        <a:rPr lang="es-ES" sz="700" b="1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2914-I5502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I5502B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BLOQUE DE PUNCIÓN NORMAL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2914-I5503B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I5503B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BLOQUE DE PUNCIÓN OBESO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2914-I5504B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I5504B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BLOQUE DE PUNCIÓN SENIOR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2914-I5505B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I5505B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BLOQUE DE PUNCIÓN SENIOR OBESO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2914-I5510B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I5510B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BLOQUE DE PUNCIÓN- EPIDURAL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46605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2914-I5520B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I5520B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MODELO ANATÓMICO COLUMNA LUMBAR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2914-I5501B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I5501B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effectLst/>
                          <a:latin typeface="Arial"/>
                        </a:rPr>
                        <a:t>LÁMINA DE PIEL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2914-IE5901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IE5901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effectLst/>
                          <a:latin typeface="Arial"/>
                        </a:rPr>
                        <a:t>BLOQUE PUNCIÓN ECOGUIADA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2914-5905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IE5905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LÁMINA PIEL ECOGUIADA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2914-I550B(1)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JERINGUILLA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2914-I550B(2)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SOPORTE PARA BLOQUE PUNCIÓN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2914-I550B(3)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effectLst/>
                          <a:latin typeface="Arial"/>
                        </a:rPr>
                        <a:t>BOLSA PARA IRRIGACIÓN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2914-I550B(4)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SOPORTE LATERAL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2914-I550B(5)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SOPORTE SENTADO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55691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2914-I550B(6)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BASE DE SOPORTE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700" dirty="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46605"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2914-I550B(7)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>MALETA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>
                          <a:effectLst/>
                          <a:latin typeface="Arial"/>
                        </a:rPr>
                        <a:t/>
                      </a:r>
                      <a:br>
                        <a:rPr lang="es-ES" sz="700">
                          <a:effectLst/>
                          <a:latin typeface="Arial"/>
                        </a:rPr>
                      </a:br>
                      <a:endParaRPr lang="es-ES" sz="700">
                        <a:effectLst/>
                        <a:latin typeface="Arial"/>
                      </a:endParaRP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effectLst/>
                          <a:latin typeface="Arial"/>
                        </a:rPr>
                        <a:t>ARMARIO</a:t>
                      </a:r>
                    </a:p>
                  </a:txBody>
                  <a:tcPr marL="37098" marR="37098" marT="18549" marB="185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980728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Simulador punción lumbar (18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8414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047854" cy="4076493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12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33975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Pelvis femenina</a:t>
            </a:r>
          </a:p>
          <a:p>
            <a:r>
              <a:rPr lang="es-ES" dirty="0"/>
              <a:t>2912-375-21001</a:t>
            </a:r>
          </a:p>
        </p:txBody>
      </p:sp>
    </p:spTree>
    <p:extLst>
      <p:ext uri="{BB962C8B-B14F-4D97-AF65-F5344CB8AC3E}">
        <p14:creationId xmlns:p14="http://schemas.microsoft.com/office/powerpoint/2010/main" val="16121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13</a:t>
            </a:fld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42285"/>
              </p:ext>
            </p:extLst>
          </p:nvPr>
        </p:nvGraphicFramePr>
        <p:xfrm>
          <a:off x="1572184" y="1700808"/>
          <a:ext cx="6696746" cy="4357735"/>
        </p:xfrm>
        <a:graphic>
          <a:graphicData uri="http://schemas.openxmlformats.org/drawingml/2006/table">
            <a:tbl>
              <a:tblPr/>
              <a:tblGrid>
                <a:gridCol w="1289492"/>
                <a:gridCol w="587728"/>
                <a:gridCol w="3008817"/>
                <a:gridCol w="570185"/>
                <a:gridCol w="482464"/>
                <a:gridCol w="758060"/>
              </a:tblGrid>
              <a:tr h="687968"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>
                          <a:effectLst/>
                          <a:latin typeface="Arial"/>
                        </a:rPr>
                        <a:t>2912-375-21001</a:t>
                      </a:r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effectLst/>
                          <a:latin typeface="Arial"/>
                        </a:rPr>
                        <a:t>375-21001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effectLst/>
                          <a:latin typeface="Arial"/>
                        </a:rPr>
                        <a:t>PELVIS FEMENINA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1">
                          <a:effectLst/>
                          <a:latin typeface="Arial"/>
                        </a:rPr>
                        <a:t>1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effectLst/>
                          <a:latin typeface="Arial"/>
                        </a:rPr>
                        <a:t/>
                      </a:r>
                      <a:br>
                        <a:rPr lang="es-ES" sz="1100" b="1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2912-375-21001(1)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GENITALES FEMENINOS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2912-375-21001(2)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GENITALES MASCULINOS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2912-375-21001(3)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DEPÓSITO ENEMA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2912-375-21001(4)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effectLst/>
                          <a:latin typeface="Arial"/>
                        </a:rPr>
                        <a:t>VÁLVULA </a:t>
                      </a:r>
                      <a:r>
                        <a:rPr lang="es-ES" sz="1100" dirty="0">
                          <a:effectLst/>
                          <a:latin typeface="Arial"/>
                        </a:rPr>
                        <a:t>ANAL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effectLst/>
                          <a:latin typeface="Arial"/>
                        </a:rPr>
                        <a:t>2912-375-21001(5)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effectLst/>
                          <a:latin typeface="Arial"/>
                        </a:rPr>
                        <a:t>VÁLVULA </a:t>
                      </a:r>
                      <a:r>
                        <a:rPr lang="es-ES" sz="1100" dirty="0">
                          <a:effectLst/>
                          <a:latin typeface="Arial"/>
                        </a:rPr>
                        <a:t>URINARIA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2912-375-21001(6)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ALMOHADILLA MUSLO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2912-375-21001(7)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effectLst/>
                          <a:latin typeface="Arial"/>
                        </a:rPr>
                        <a:t>ALMOHADILLA </a:t>
                      </a:r>
                      <a:r>
                        <a:rPr lang="es-ES" sz="1100" dirty="0">
                          <a:effectLst/>
                          <a:latin typeface="Arial"/>
                        </a:rPr>
                        <a:t>VENTRO-GLÚTEA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70445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2912-375-21001(8)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effectLst/>
                          <a:latin typeface="Arial"/>
                        </a:rPr>
                        <a:t>ALMOHADILLA </a:t>
                      </a:r>
                      <a:r>
                        <a:rPr lang="es-ES" sz="1100" dirty="0">
                          <a:effectLst/>
                          <a:latin typeface="Arial"/>
                        </a:rPr>
                        <a:t>DORSO-GLÚTEA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529207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>2912-375-21001(9)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effectLst/>
                          <a:latin typeface="Arial"/>
                        </a:rPr>
                        <a:t>BOLSA TRANSPORTE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  <a:latin typeface="Arial"/>
                        </a:rPr>
                        <a:t/>
                      </a:r>
                      <a:br>
                        <a:rPr lang="es-ES" sz="1100">
                          <a:effectLst/>
                          <a:latin typeface="Arial"/>
                        </a:rPr>
                      </a:b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ARMARIO</a:t>
                      </a:r>
                    </a:p>
                  </a:txBody>
                  <a:tcPr marL="57291" marR="57291" marT="28645" marB="28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547664" y="1196752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Pelvis femenina (15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0638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017" y="223011"/>
            <a:ext cx="4608511" cy="5101983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14</a:t>
            </a:fld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835696" y="508518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Brazo punción IV adulto 2912-270-00001</a:t>
            </a:r>
          </a:p>
          <a:p>
            <a:r>
              <a:rPr lang="es-ES" dirty="0"/>
              <a:t>Brazo canalización lactante  2914-145</a:t>
            </a:r>
          </a:p>
          <a:p>
            <a:r>
              <a:rPr lang="es-ES" dirty="0"/>
              <a:t>Pierna sutura 2914-SO13(1)</a:t>
            </a:r>
          </a:p>
          <a:p>
            <a:r>
              <a:rPr lang="es-ES" dirty="0"/>
              <a:t>Brazo sutura  2914-SO13 (2)</a:t>
            </a:r>
          </a:p>
        </p:txBody>
      </p:sp>
    </p:spTree>
    <p:extLst>
      <p:ext uri="{BB962C8B-B14F-4D97-AF65-F5344CB8AC3E}">
        <p14:creationId xmlns:p14="http://schemas.microsoft.com/office/powerpoint/2010/main" val="398429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15</a:t>
            </a:fld>
            <a:endParaRPr lang="es-E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18188"/>
              </p:ext>
            </p:extLst>
          </p:nvPr>
        </p:nvGraphicFramePr>
        <p:xfrm>
          <a:off x="1331640" y="1052736"/>
          <a:ext cx="6437915" cy="3170438"/>
        </p:xfrm>
        <a:graphic>
          <a:graphicData uri="http://schemas.openxmlformats.org/drawingml/2006/table">
            <a:tbl>
              <a:tblPr/>
              <a:tblGrid>
                <a:gridCol w="1297826"/>
                <a:gridCol w="645099"/>
                <a:gridCol w="2867296"/>
                <a:gridCol w="556843"/>
                <a:gridCol w="471174"/>
                <a:gridCol w="599677"/>
              </a:tblGrid>
              <a:tr h="884438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2912-270-00001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>270-00001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BRAZO PUNCIÓN IV ADULTO COMPLETO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>
                          <a:effectLst/>
                          <a:latin typeface="Arial"/>
                        </a:rPr>
                        <a:t>1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/>
                      </a:r>
                      <a:br>
                        <a:rPr lang="es-ES" sz="1200" b="1" dirty="0">
                          <a:effectLst/>
                          <a:latin typeface="Arial"/>
                        </a:rPr>
                      </a:b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09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2912-270-00001(1)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REPUESTO PIEL Y VENAS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09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2912-270-00001(2)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BOLSA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 DE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SANGRE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09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2912-270-00001(3)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JERINGAS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0964"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2912-270-00001(4)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LUBRICANTE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0964"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2912-270-00001(5)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MALETA TRANSPORTE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46542"/>
              </p:ext>
            </p:extLst>
          </p:nvPr>
        </p:nvGraphicFramePr>
        <p:xfrm>
          <a:off x="1331640" y="5085184"/>
          <a:ext cx="6480719" cy="957808"/>
        </p:xfrm>
        <a:graphic>
          <a:graphicData uri="http://schemas.openxmlformats.org/drawingml/2006/table">
            <a:tbl>
              <a:tblPr/>
              <a:tblGrid>
                <a:gridCol w="1231338"/>
                <a:gridCol w="712880"/>
                <a:gridCol w="2851516"/>
                <a:gridCol w="583264"/>
                <a:gridCol w="518457"/>
                <a:gridCol w="583264"/>
              </a:tblGrid>
              <a:tr h="47890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2914-S013(1)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LF01034U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PIERNA SUTURA Y GRAPADO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>
                          <a:effectLst/>
                          <a:latin typeface="Arial"/>
                        </a:rPr>
                        <a:t>1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/>
                      </a:r>
                      <a:br>
                        <a:rPr lang="es-ES" sz="1200" b="1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/>
                      </a:r>
                      <a:br>
                        <a:rPr lang="es-ES" sz="1200" b="1" dirty="0">
                          <a:effectLst/>
                          <a:latin typeface="Arial"/>
                        </a:rPr>
                      </a:b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>2914-S013(2)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>LF01028U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BRAZO SUTURA Y GRAPADO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>
                          <a:effectLst/>
                          <a:latin typeface="Arial"/>
                        </a:rPr>
                        <a:t>1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/>
                      </a:r>
                      <a:br>
                        <a:rPr lang="es-ES" sz="1200" b="1" dirty="0">
                          <a:effectLst/>
                          <a:latin typeface="Arial"/>
                        </a:rPr>
                      </a:b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/>
                      </a:r>
                      <a:br>
                        <a:rPr lang="es-ES" sz="1200" b="1" dirty="0">
                          <a:effectLst/>
                          <a:latin typeface="Arial"/>
                        </a:rPr>
                      </a:b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31640" y="70378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Brazo punción adulto (10 piezas).</a:t>
            </a:r>
            <a:endParaRPr lang="es-ES" sz="1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4653136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Pierna sutura y grapado (2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88813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956" y="671452"/>
            <a:ext cx="5377559" cy="4411935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16</a:t>
            </a:fld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267744" y="566124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Entrenador reparación episiotomía 2914-G800(1)</a:t>
            </a:r>
          </a:p>
          <a:p>
            <a:r>
              <a:rPr lang="es-ES" dirty="0"/>
              <a:t>Entrenador realización nudos 2914-S5000</a:t>
            </a:r>
          </a:p>
        </p:txBody>
      </p:sp>
    </p:spTree>
    <p:extLst>
      <p:ext uri="{BB962C8B-B14F-4D97-AF65-F5344CB8AC3E}">
        <p14:creationId xmlns:p14="http://schemas.microsoft.com/office/powerpoint/2010/main" val="32918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17</a:t>
            </a:fld>
            <a:endParaRPr lang="es-E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11596"/>
              </p:ext>
            </p:extLst>
          </p:nvPr>
        </p:nvGraphicFramePr>
        <p:xfrm>
          <a:off x="1835696" y="1340769"/>
          <a:ext cx="6120680" cy="4403940"/>
        </p:xfrm>
        <a:graphic>
          <a:graphicData uri="http://schemas.openxmlformats.org/drawingml/2006/table">
            <a:tbl>
              <a:tblPr/>
              <a:tblGrid>
                <a:gridCol w="1204471"/>
                <a:gridCol w="548977"/>
                <a:gridCol w="2810432"/>
                <a:gridCol w="532590"/>
                <a:gridCol w="450653"/>
                <a:gridCol w="573557"/>
              </a:tblGrid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2914-G800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>60450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effectLst/>
                          <a:latin typeface="Arial"/>
                        </a:rPr>
                        <a:t>ENTRENADOR REPARACIÓN </a:t>
                      </a:r>
                      <a:r>
                        <a:rPr lang="es-ES" sz="1200" b="1" dirty="0" smtClean="0">
                          <a:effectLst/>
                          <a:latin typeface="Arial"/>
                        </a:rPr>
                        <a:t>EPISIOTOMÍA 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>
                          <a:effectLst/>
                          <a:latin typeface="Arial"/>
                        </a:rPr>
                        <a:t>1</a:t>
                      </a: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>
                          <a:effectLst/>
                          <a:latin typeface="Arial"/>
                        </a:rPr>
                        <a:t/>
                      </a:r>
                      <a:br>
                        <a:rPr lang="es-ES" sz="1200" b="1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2914-G800(1)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PAD INCISIÓN EPISIOTOMÍA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2914-G800(2)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60452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PAD REPARACIÓN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EPISIOTOMÍA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Y PERINEO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2914-G800(3)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60453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BLOQUE REPARACIÓN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EPISIOTOMÍA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Y PERINEO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2914-G800(4)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60454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PERINEO REPARACIÓN PERINEAL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2914-G800(5)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60455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effectLst/>
                          <a:latin typeface="Arial"/>
                        </a:rPr>
                        <a:t>TÉCNICAS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DE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REPARACIÓN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PERINEAL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2914-G800(6)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CABEZA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 BEBÉ</a:t>
                      </a: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2914-G800(7)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BASE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 REPARACIÓN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PERINEAL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6132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2914-G802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60452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RECAMBIO PAD REPARACIÓN EPISIOTOMÍA Y PERINEO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14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2914-G803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>60453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Arial"/>
                        </a:rPr>
                        <a:t>RECAMBIO BLOQUE REPARACIÓN </a:t>
                      </a:r>
                      <a:r>
                        <a:rPr lang="es-ES" sz="1200" dirty="0" smtClean="0">
                          <a:effectLst/>
                          <a:latin typeface="Arial"/>
                        </a:rPr>
                        <a:t>EPISIOTOMÍA </a:t>
                      </a:r>
                      <a:r>
                        <a:rPr lang="es-ES" sz="1200" dirty="0">
                          <a:effectLst/>
                          <a:latin typeface="Arial"/>
                        </a:rPr>
                        <a:t>Y PERINEO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Arial"/>
                        </a:rPr>
                        <a:t/>
                      </a:r>
                      <a:br>
                        <a:rPr lang="es-ES" sz="1200">
                          <a:effectLst/>
                          <a:latin typeface="Arial"/>
                        </a:rPr>
                      </a:br>
                      <a:endParaRPr lang="es-ES" sz="120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63688" y="58052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Materiales propiedad de la Fundación de Investigación del Hospital General Universitario de Valencia</a:t>
            </a:r>
            <a:endParaRPr lang="es-ES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871700" y="83671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Entrenador reparación episiotomía (17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69519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18</a:t>
            </a:fld>
            <a:endParaRPr lang="es-ES"/>
          </a:p>
        </p:txBody>
      </p:sp>
      <p:sp>
        <p:nvSpPr>
          <p:cNvPr id="5" name="1 Rectángulo"/>
          <p:cNvSpPr/>
          <p:nvPr/>
        </p:nvSpPr>
        <p:spPr>
          <a:xfrm>
            <a:off x="933450" y="590550"/>
            <a:ext cx="4533900" cy="35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effectLst/>
                <a:ea typeface="Calibri"/>
                <a:cs typeface="Times New Roman"/>
              </a:rPr>
              <a:t>AULA 2.  SIMULACION CLINICA</a:t>
            </a:r>
            <a:endParaRPr lang="es-ES" sz="1100">
              <a:effectLst/>
              <a:ea typeface="Calibri"/>
              <a:cs typeface="Times New Roman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714375" y="1268760"/>
            <a:ext cx="1190625" cy="196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/>
                <a:cs typeface="Times New Roman"/>
              </a:rPr>
              <a:t>3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SIMULADOR </a:t>
            </a:r>
            <a:r>
              <a:rPr lang="es-ES" sz="900" dirty="0" err="1">
                <a:effectLst/>
                <a:ea typeface="Calibri"/>
                <a:cs typeface="Times New Roman"/>
              </a:rPr>
              <a:t>PICCs</a:t>
            </a:r>
            <a:r>
              <a:rPr lang="es-ES" sz="900" dirty="0">
                <a:effectLst/>
                <a:ea typeface="Calibri"/>
                <a:cs typeface="Times New Roman"/>
              </a:rPr>
              <a:t> GUIADO ECO 2914-IE2000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FEMORAL LINE MAN 2914-1525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3 Rectángulo"/>
          <p:cNvSpPr/>
          <p:nvPr/>
        </p:nvSpPr>
        <p:spPr>
          <a:xfrm>
            <a:off x="2209800" y="1268760"/>
            <a:ext cx="1238250" cy="196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ea typeface="Calibri"/>
                <a:cs typeface="Times New Roman"/>
              </a:rPr>
              <a:t>4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Simulador punción lumbar2914- I550B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Pelvis masculina con </a:t>
            </a:r>
            <a:r>
              <a:rPr lang="es-ES" sz="900" dirty="0">
                <a:ea typeface="Calibri"/>
                <a:cs typeface="Times New Roman"/>
              </a:rPr>
              <a:t>ú</a:t>
            </a:r>
            <a:r>
              <a:rPr lang="es-ES" sz="900" dirty="0" smtClean="0">
                <a:effectLst/>
                <a:ea typeface="Calibri"/>
                <a:cs typeface="Times New Roman"/>
              </a:rPr>
              <a:t>lceras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2912-375-20001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4 Rectángulo"/>
          <p:cNvSpPr/>
          <p:nvPr/>
        </p:nvSpPr>
        <p:spPr>
          <a:xfrm>
            <a:off x="3895725" y="1268760"/>
            <a:ext cx="1133475" cy="196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effectLst/>
                <a:ea typeface="Calibri"/>
                <a:cs typeface="Times New Roman"/>
              </a:rPr>
              <a:t>5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Pelvis femenina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2912-375-21001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Sondaje vesical masculino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2914-D1650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6 Rectángulo"/>
          <p:cNvSpPr/>
          <p:nvPr/>
        </p:nvSpPr>
        <p:spPr>
          <a:xfrm>
            <a:off x="7153275" y="1268760"/>
            <a:ext cx="1143000" cy="196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ea typeface="Calibri"/>
                <a:cs typeface="Times New Roman"/>
              </a:rPr>
              <a:t>7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Entrenador reparación episiotomía 2914-G800(1)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Entrenador realización nudos 2914-S5000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5553075" y="1268760"/>
            <a:ext cx="1076325" cy="260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ea typeface="Calibri"/>
                <a:cs typeface="Times New Roman"/>
              </a:rPr>
              <a:t>6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Brazo punción IV adulto 2912-270-00001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Brazo canalización lactante  2914-145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Pierna sutura 2914-SO13(1)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Brazo sutura  2914-SO13 (2)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1104900" y="4869159"/>
            <a:ext cx="3124200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ea typeface="Calibri"/>
                <a:cs typeface="Times New Roman"/>
              </a:rPr>
              <a:t>1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effectLst/>
                <a:ea typeface="Calibri"/>
                <a:cs typeface="Times New Roman"/>
              </a:rPr>
              <a:t>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effectLst/>
                <a:ea typeface="Calibri"/>
                <a:cs typeface="Times New Roman"/>
              </a:rPr>
              <a:t>VIDEMIX </a:t>
            </a:r>
            <a:r>
              <a:rPr lang="es-ES" sz="1100" b="1" dirty="0">
                <a:effectLst/>
                <a:ea typeface="Calibri"/>
                <a:cs typeface="Times New Roman"/>
              </a:rPr>
              <a:t>TRANSTHORACIC ECHOCARDOGRAPHY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VIM006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PANTALLA LED (</a:t>
            </a:r>
            <a:r>
              <a:rPr lang="es-ES" sz="1100" dirty="0" err="1">
                <a:effectLst/>
                <a:ea typeface="Calibri"/>
                <a:cs typeface="Times New Roman"/>
              </a:rPr>
              <a:t>Hisende</a:t>
            </a:r>
            <a:r>
              <a:rPr lang="es-ES" sz="1100" dirty="0">
                <a:effectLst/>
                <a:ea typeface="Calibri"/>
                <a:cs typeface="Times New Roman"/>
              </a:rPr>
              <a:t>), FANTOMAS, MONITOR Y ALTAVOCES (Sin codificar)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9 Rectángulo"/>
          <p:cNvSpPr/>
          <p:nvPr/>
        </p:nvSpPr>
        <p:spPr>
          <a:xfrm>
            <a:off x="647700" y="3356993"/>
            <a:ext cx="200977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ea typeface="Calibri"/>
                <a:cs typeface="Times New Roman"/>
              </a:rPr>
              <a:t>2</a:t>
            </a:r>
            <a:endParaRPr lang="es-ES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 smtClean="0">
                <a:effectLst/>
                <a:ea typeface="Calibri"/>
                <a:cs typeface="Times New Roman"/>
              </a:rPr>
              <a:t>ENTRENADOR  </a:t>
            </a:r>
            <a:r>
              <a:rPr lang="es-ES" sz="900" dirty="0">
                <a:effectLst/>
                <a:ea typeface="Calibri"/>
                <a:cs typeface="Times New Roman"/>
              </a:rPr>
              <a:t>EXAMEN MAMAS 2912-MEMO 1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ENTRENADOR SONDAJE NASOGASTRICO Y </a:t>
            </a:r>
            <a:r>
              <a:rPr lang="es-ES" sz="900" dirty="0" smtClean="0">
                <a:effectLst/>
                <a:ea typeface="Calibri"/>
                <a:cs typeface="Times New Roman"/>
              </a:rPr>
              <a:t>TRAQUEOSTOMÍA 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900" dirty="0">
                <a:effectLst/>
                <a:ea typeface="Calibri"/>
                <a:cs typeface="Times New Roman"/>
              </a:rPr>
              <a:t>2914-P6800</a:t>
            </a:r>
            <a:endParaRPr lang="es-ES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96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32656"/>
            <a:ext cx="5856651" cy="4392488"/>
          </a:xfrm>
        </p:spPr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    </a:t>
            </a:r>
            <a:endParaRPr lang="es-ES" sz="28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2</a:t>
            </a:fld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3" y="4689617"/>
            <a:ext cx="5364163" cy="154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1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824"/>
            <a:ext cx="3899863" cy="2790184"/>
          </a:xfrm>
        </p:spPr>
      </p:pic>
      <p:pic>
        <p:nvPicPr>
          <p:cNvPr id="14" name="13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39092"/>
            <a:ext cx="2088232" cy="25758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93" y="3717032"/>
            <a:ext cx="3426448" cy="233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59632" y="260648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ENTRENADOR EXAMEN MAMAS 2912-MEMO 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86613"/>
            <a:ext cx="4762756" cy="7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AEE098A-F04C-4B0F-8C43-69BB03874F93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336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15317"/>
              </p:ext>
            </p:extLst>
          </p:nvPr>
        </p:nvGraphicFramePr>
        <p:xfrm>
          <a:off x="1619672" y="1196752"/>
          <a:ext cx="6192686" cy="5185696"/>
        </p:xfrm>
        <a:graphic>
          <a:graphicData uri="http://schemas.openxmlformats.org/drawingml/2006/table">
            <a:tbl>
              <a:tblPr/>
              <a:tblGrid>
                <a:gridCol w="1218641"/>
                <a:gridCol w="555436"/>
                <a:gridCol w="2843494"/>
                <a:gridCol w="639013"/>
                <a:gridCol w="432048"/>
                <a:gridCol w="504054"/>
              </a:tblGrid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s-ES" sz="1500" b="1" dirty="0">
                          <a:effectLst/>
                          <a:latin typeface="Arial"/>
                        </a:rPr>
                        <a:t>2912-MEMO-1</a:t>
                      </a: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>
                          <a:effectLst/>
                          <a:latin typeface="Arial"/>
                        </a:rPr>
                        <a:t>MEMO-1</a:t>
                      </a: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 dirty="0">
                          <a:effectLst/>
                          <a:latin typeface="Arial"/>
                        </a:rPr>
                        <a:t>ENTRENADOR EXAMEN DE MAMAS AVANZADO</a:t>
                      </a: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b="1" dirty="0" smtClean="0">
                          <a:effectLst/>
                          <a:latin typeface="Arial"/>
                        </a:rPr>
                        <a:t>1</a:t>
                      </a: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2912-MEMO-1(1)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TIRANTES PECHOS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2912-MEMO-1(2)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dirty="0">
                          <a:effectLst/>
                          <a:latin typeface="Arial"/>
                        </a:rPr>
                        <a:t>40205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  <a:latin typeface="Arial"/>
                        </a:rPr>
                        <a:t>MAMAS </a:t>
                      </a:r>
                      <a:r>
                        <a:rPr lang="es-ES" sz="1500" dirty="0" smtClean="0">
                          <a:effectLst/>
                          <a:latin typeface="Arial"/>
                        </a:rPr>
                        <a:t>DE </a:t>
                      </a:r>
                      <a:r>
                        <a:rPr lang="es-ES" sz="1500" dirty="0">
                          <a:effectLst/>
                          <a:latin typeface="Arial"/>
                        </a:rPr>
                        <a:t>EXAMEN PARA INSERTAR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2912-MEMO-1(3)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40206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  <a:latin typeface="Arial"/>
                        </a:rPr>
                        <a:t>SOPORTES </a:t>
                      </a:r>
                      <a:r>
                        <a:rPr lang="es-ES" sz="1500" dirty="0" smtClean="0">
                          <a:effectLst/>
                          <a:latin typeface="Arial"/>
                        </a:rPr>
                        <a:t>PATOLOGÍAS</a:t>
                      </a: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2912-MEMO-1(4)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40207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  <a:latin typeface="Arial"/>
                        </a:rPr>
                        <a:t>PLACAS DE ESPALDA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2912-MEMO-1(5)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40208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TORSO EXAMEN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62577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2912-MEMO-1(6)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40204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  <a:latin typeface="Arial"/>
                        </a:rPr>
                        <a:t>PATOLOGÍAS </a:t>
                      </a:r>
                      <a:r>
                        <a:rPr lang="es-ES" sz="1500" dirty="0" smtClean="0">
                          <a:effectLst/>
                          <a:latin typeface="Arial"/>
                        </a:rPr>
                        <a:t>EXAMEN (carcinomas 3 </a:t>
                      </a:r>
                      <a:r>
                        <a:rPr lang="es-ES" sz="1500" dirty="0" err="1" smtClean="0">
                          <a:effectLst/>
                          <a:latin typeface="Arial"/>
                        </a:rPr>
                        <a:t>pzas</a:t>
                      </a:r>
                      <a:r>
                        <a:rPr lang="es-ES" sz="1500" dirty="0" smtClean="0">
                          <a:effectLst/>
                          <a:latin typeface="Arial"/>
                        </a:rPr>
                        <a:t>, </a:t>
                      </a:r>
                      <a:r>
                        <a:rPr lang="es-ES" sz="1500" dirty="0" err="1" smtClean="0">
                          <a:effectLst/>
                          <a:latin typeface="Arial"/>
                        </a:rPr>
                        <a:t>fybrocistic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 1 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pza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.,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lymph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nodes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 4 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pzas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., 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fibroadenoma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 1 pza., </a:t>
                      </a:r>
                      <a:r>
                        <a:rPr lang="es-ES" sz="1500" baseline="0" dirty="0" err="1" smtClean="0">
                          <a:effectLst/>
                          <a:latin typeface="Arial"/>
                        </a:rPr>
                        <a:t>cyst</a:t>
                      </a:r>
                      <a:r>
                        <a:rPr lang="es-ES" sz="1500" baseline="0" dirty="0" smtClean="0">
                          <a:effectLst/>
                          <a:latin typeface="Arial"/>
                        </a:rPr>
                        <a:t> 1 pza.)</a:t>
                      </a: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es-ES" sz="900" b="1" dirty="0" smtClean="0">
                          <a:effectLst/>
                          <a:latin typeface="Arial"/>
                        </a:rPr>
                        <a:t>Paquete</a:t>
                      </a:r>
                      <a:endParaRPr lang="es-ES" sz="900" b="1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  <a:latin typeface="Arial"/>
                        </a:rPr>
                        <a:t/>
                      </a:r>
                      <a:br>
                        <a:rPr lang="es-ES" sz="1500" dirty="0">
                          <a:effectLst/>
                          <a:latin typeface="Arial"/>
                        </a:rPr>
                      </a:br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8540"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>2912-MEMO-1(7)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>
                          <a:effectLst/>
                          <a:latin typeface="Arial"/>
                        </a:rPr>
                        <a:t>40203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 smtClean="0">
                          <a:effectLst/>
                          <a:latin typeface="Arial"/>
                        </a:rPr>
                        <a:t>ALMOHADILLA </a:t>
                      </a:r>
                      <a:r>
                        <a:rPr lang="es-ES" sz="1500" dirty="0">
                          <a:effectLst/>
                          <a:latin typeface="Arial"/>
                        </a:rPr>
                        <a:t>GANGLIO LINFÁTICO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>
                          <a:effectLst/>
                          <a:latin typeface="Arial"/>
                        </a:rPr>
                        <a:t/>
                      </a:r>
                      <a:br>
                        <a:rPr lang="es-ES" sz="1500">
                          <a:effectLst/>
                          <a:latin typeface="Arial"/>
                        </a:rPr>
                      </a:br>
                      <a:endParaRPr lang="es-ES" sz="150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500" dirty="0">
                        <a:effectLst/>
                        <a:latin typeface="Arial"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561107" y="62068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Entrenador de exploración mamaria (20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99610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80728"/>
            <a:ext cx="4128459" cy="3096344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128459" cy="3096344"/>
          </a:xfr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788024" y="4509120"/>
            <a:ext cx="419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SIMULADOR </a:t>
            </a:r>
            <a:r>
              <a:rPr lang="pt-BR" dirty="0" err="1"/>
              <a:t>PICCs</a:t>
            </a:r>
            <a:r>
              <a:rPr lang="pt-BR" dirty="0"/>
              <a:t> GUIADO ECO 2914-IE2000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1560" y="4509120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FEMORAL LINE MAN 2914-1525</a:t>
            </a:r>
          </a:p>
        </p:txBody>
      </p:sp>
    </p:spTree>
    <p:extLst>
      <p:ext uri="{BB962C8B-B14F-4D97-AF65-F5344CB8AC3E}">
        <p14:creationId xmlns:p14="http://schemas.microsoft.com/office/powerpoint/2010/main" val="218525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6</a:t>
            </a:fld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14128"/>
              </p:ext>
            </p:extLst>
          </p:nvPr>
        </p:nvGraphicFramePr>
        <p:xfrm>
          <a:off x="2195736" y="764704"/>
          <a:ext cx="5328594" cy="2880324"/>
        </p:xfrm>
        <a:graphic>
          <a:graphicData uri="http://schemas.openxmlformats.org/drawingml/2006/table">
            <a:tbl>
              <a:tblPr/>
              <a:tblGrid>
                <a:gridCol w="1048598"/>
                <a:gridCol w="477933"/>
                <a:gridCol w="2446731"/>
                <a:gridCol w="463666"/>
                <a:gridCol w="392333"/>
                <a:gridCol w="499333"/>
              </a:tblGrid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 b="1" dirty="0">
                          <a:effectLst/>
                          <a:latin typeface="Arial"/>
                        </a:rPr>
                        <a:t>2914-I525</a:t>
                      </a: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>
                          <a:effectLst/>
                          <a:latin typeface="Arial"/>
                        </a:rPr>
                        <a:t>FLM-32</a:t>
                      </a: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 dirty="0">
                          <a:effectLst/>
                          <a:latin typeface="Arial"/>
                        </a:rPr>
                        <a:t>FEMORAL LINE MAN</a:t>
                      </a: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b="1" dirty="0">
                          <a:effectLst/>
                          <a:latin typeface="Arial"/>
                        </a:rPr>
                        <a:t>1</a:t>
                      </a: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>
                          <a:effectLst/>
                          <a:latin typeface="Arial"/>
                        </a:rPr>
                        <a:t/>
                      </a:r>
                      <a:br>
                        <a:rPr lang="es-ES" sz="900" b="1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2914-I525(1)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CLP-1001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REGULADOR </a:t>
                      </a:r>
                      <a:r>
                        <a:rPr lang="es-ES" sz="900" dirty="0" smtClean="0">
                          <a:effectLst/>
                          <a:latin typeface="Arial"/>
                        </a:rPr>
                        <a:t>PRESIÓN </a:t>
                      </a:r>
                      <a:r>
                        <a:rPr lang="es-ES" sz="900" dirty="0">
                          <a:effectLst/>
                          <a:latin typeface="Arial"/>
                        </a:rPr>
                        <a:t>VENOSA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6032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2914-I525(2)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CLP-1008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BOMBILLA PULSO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2914-I525(3)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CLP-1003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EMBUDO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2914-I525(4)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CLP-1004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 smtClean="0">
                          <a:effectLst/>
                          <a:latin typeface="Arial"/>
                        </a:rPr>
                        <a:t>LÍNEA </a:t>
                      </a:r>
                      <a:r>
                        <a:rPr lang="es-ES" sz="900" dirty="0">
                          <a:effectLst/>
                          <a:latin typeface="Arial"/>
                        </a:rPr>
                        <a:t>DE LLENADO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2914-I525(5)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MV-16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SIMULADOR SANGRE AZUL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2914-I525(6)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MA-16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SIMULADOR SANGRE ROJA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8002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2914-I525(7)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FLP-1007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BOLSA DE TRANSPORTE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4251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2914-I5251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FLMT-40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BLOQUE TEJIDO DE REPUESTO FEMORAL LINE MAN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45717" marR="45717" marT="22858" marB="2285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0791"/>
              </p:ext>
            </p:extLst>
          </p:nvPr>
        </p:nvGraphicFramePr>
        <p:xfrm>
          <a:off x="2195736" y="3645024"/>
          <a:ext cx="5328593" cy="2778560"/>
        </p:xfrm>
        <a:graphic>
          <a:graphicData uri="http://schemas.openxmlformats.org/drawingml/2006/table">
            <a:tbl>
              <a:tblPr/>
              <a:tblGrid>
                <a:gridCol w="1048599"/>
                <a:gridCol w="477933"/>
                <a:gridCol w="2446730"/>
                <a:gridCol w="463666"/>
                <a:gridCol w="392333"/>
                <a:gridCol w="499332"/>
              </a:tblGrid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 b="1" dirty="0">
                          <a:effectLst/>
                          <a:latin typeface="Arial"/>
                        </a:rPr>
                        <a:t>2914-IE2000</a:t>
                      </a: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>
                          <a:effectLst/>
                          <a:latin typeface="Arial"/>
                        </a:rPr>
                        <a:t>IE2000</a:t>
                      </a: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 dirty="0">
                          <a:effectLst/>
                          <a:latin typeface="Arial"/>
                        </a:rPr>
                        <a:t>SIMULADOR ENTRENAMIENTO </a:t>
                      </a:r>
                      <a:r>
                        <a:rPr lang="es-ES" sz="900" b="1" dirty="0" err="1">
                          <a:effectLst/>
                          <a:latin typeface="Arial"/>
                        </a:rPr>
                        <a:t>PICCs</a:t>
                      </a:r>
                      <a:r>
                        <a:rPr lang="es-ES" sz="900" b="1" dirty="0">
                          <a:effectLst/>
                          <a:latin typeface="Arial"/>
                        </a:rPr>
                        <a:t> GUIADOS ECO</a:t>
                      </a: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b="1">
                          <a:effectLst/>
                          <a:latin typeface="Arial"/>
                        </a:rPr>
                        <a:t>1</a:t>
                      </a: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b="1">
                          <a:effectLst/>
                          <a:latin typeface="Arial"/>
                        </a:rPr>
                        <a:t/>
                      </a:r>
                      <a:br>
                        <a:rPr lang="es-ES" sz="900" b="1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2914-IE2000(1)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/>
                      </a:r>
                      <a:br>
                        <a:rPr lang="es-ES" sz="900" dirty="0">
                          <a:effectLst/>
                          <a:latin typeface="Arial"/>
                        </a:rPr>
                      </a:b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 smtClean="0">
                          <a:effectLst/>
                          <a:latin typeface="Arial"/>
                        </a:rPr>
                        <a:t>ALMOHADILLAS </a:t>
                      </a:r>
                      <a:r>
                        <a:rPr lang="es-ES" sz="900" dirty="0">
                          <a:effectLst/>
                          <a:latin typeface="Arial"/>
                        </a:rPr>
                        <a:t>PARA PUNCIÓN PICC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2914-IE2000(2)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JERINGA 50 ML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2914-IE2000(3)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PALOS SIMULADORES SANGRE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2914-IE2000(4)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CONTENEDOR LÍQUIDOS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279624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2914-IE2000(5)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SOPORTE PARA CONTENEDOR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/>
                      </a:r>
                      <a:br>
                        <a:rPr lang="es-ES" sz="900" dirty="0">
                          <a:effectLst/>
                          <a:latin typeface="Arial"/>
                        </a:rPr>
                      </a:br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292344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2914-IE2000(6)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PLÁSTICO JAR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29318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2914-IE2001(1)(2)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>IE2001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  <a:latin typeface="Arial"/>
                        </a:rPr>
                        <a:t>RECAMBIOS ALMOHADILLAS PARA PUNCIÓN PICC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  <a:latin typeface="Arial"/>
                        </a:rPr>
                        <a:t/>
                      </a:r>
                      <a:br>
                        <a:rPr lang="es-ES" sz="900">
                          <a:effectLst/>
                          <a:latin typeface="Arial"/>
                        </a:rPr>
                      </a:br>
                      <a:endParaRPr lang="es-ES" sz="90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900" dirty="0">
                        <a:effectLst/>
                        <a:latin typeface="Arial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92020" y="370673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Femoral Line (9 piezas) y Simulador </a:t>
            </a:r>
            <a:r>
              <a:rPr lang="es-ES" sz="1200" b="1" dirty="0" err="1" smtClean="0"/>
              <a:t>Piccs</a:t>
            </a:r>
            <a:r>
              <a:rPr lang="es-ES" sz="1200" b="1" dirty="0" smtClean="0"/>
              <a:t> Eco (19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78565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040188" cy="3030141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2976331" cy="2232248"/>
          </a:xfr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7</a:t>
            </a:fld>
            <a:endParaRPr lang="es-ES" dirty="0"/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395536" y="188641"/>
            <a:ext cx="425425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395536" y="407707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Pelvis masculina con ú</a:t>
            </a:r>
            <a:r>
              <a:rPr lang="es-ES" dirty="0" smtClean="0"/>
              <a:t>lceras</a:t>
            </a:r>
            <a:endParaRPr lang="es-ES" dirty="0"/>
          </a:p>
          <a:p>
            <a:r>
              <a:rPr lang="es-ES" dirty="0"/>
              <a:t>2912-375-20001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987824" y="5153059"/>
            <a:ext cx="420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2912-375-21001</a:t>
            </a:r>
          </a:p>
          <a:p>
            <a:r>
              <a:rPr lang="fr-FR" dirty="0" err="1"/>
              <a:t>Sondaje</a:t>
            </a:r>
            <a:r>
              <a:rPr lang="fr-FR" dirty="0"/>
              <a:t> </a:t>
            </a:r>
            <a:r>
              <a:rPr lang="fr-FR" dirty="0" err="1"/>
              <a:t>vesical</a:t>
            </a:r>
            <a:r>
              <a:rPr lang="fr-FR" dirty="0"/>
              <a:t> </a:t>
            </a:r>
            <a:r>
              <a:rPr lang="fr-FR" dirty="0" err="1"/>
              <a:t>masculino</a:t>
            </a:r>
            <a:endParaRPr lang="fr-FR" dirty="0"/>
          </a:p>
          <a:p>
            <a:r>
              <a:rPr lang="fr-FR" dirty="0"/>
              <a:t>2914-D1650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5"/>
            <a:ext cx="2304256" cy="307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60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8</a:t>
            </a:fld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61981"/>
              </p:ext>
            </p:extLst>
          </p:nvPr>
        </p:nvGraphicFramePr>
        <p:xfrm>
          <a:off x="1619672" y="1700808"/>
          <a:ext cx="5760640" cy="4588944"/>
        </p:xfrm>
        <a:graphic>
          <a:graphicData uri="http://schemas.openxmlformats.org/drawingml/2006/table">
            <a:tbl>
              <a:tblPr/>
              <a:tblGrid>
                <a:gridCol w="1119450"/>
                <a:gridCol w="510226"/>
                <a:gridCol w="2612048"/>
                <a:gridCol w="494994"/>
                <a:gridCol w="418842"/>
                <a:gridCol w="605080"/>
              </a:tblGrid>
              <a:tr h="472198">
                <a:tc>
                  <a:txBody>
                    <a:bodyPr/>
                    <a:lstStyle/>
                    <a:p>
                      <a:pPr algn="l"/>
                      <a:r>
                        <a:rPr lang="es-ES" sz="800" b="1" dirty="0">
                          <a:effectLst/>
                          <a:latin typeface="Arial"/>
                        </a:rPr>
                        <a:t>2912-375-20001</a:t>
                      </a:r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>
                          <a:effectLst/>
                          <a:latin typeface="Arial"/>
                        </a:rPr>
                        <a:t>375-20001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>
                          <a:effectLst/>
                          <a:latin typeface="Arial"/>
                        </a:rPr>
                        <a:t>PELVIS MASCULINA CON ÚLCERAS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1">
                          <a:effectLst/>
                          <a:latin typeface="Arial"/>
                        </a:rPr>
                        <a:t>1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 dirty="0">
                          <a:effectLst/>
                          <a:latin typeface="Arial"/>
                        </a:rPr>
                        <a:t/>
                      </a:r>
                      <a:br>
                        <a:rPr lang="es-ES" sz="800" b="1" dirty="0">
                          <a:effectLst/>
                          <a:latin typeface="Arial"/>
                        </a:rPr>
                      </a:br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GENITALES MASCULINOS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2912-375-20001(2)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GENITALES FEMENINOS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2912-375-20001(3)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VÁLVULA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ANAL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2912-375-20001(4)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VÁLVULA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URINARIA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2912-375-20001(5)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DEPÓSITO CATETERIZACIÓN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2912-375-20001(6)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MÓDULOS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ÚLCERA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DECÚBITO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2912-375-20001(7)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MÓDULO DESBRIDAMIENTO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2912-375-20001(8)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MÓDULO ENVASE E IRRIGACIÓN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3229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2912-375-20001(9)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PLACA VIENTRE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QUIRÚRGICA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ESTOMA PARA COLOSTOMÍA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2912-375-20001(10)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DEPÓSITO</a:t>
                      </a:r>
                      <a:r>
                        <a:rPr lang="es-ES" sz="800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COLON</a:t>
                      </a:r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2912-375-20001(11)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ALMOHADILLA INYECCIÓN GLÚTEO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2912-375-20001(12)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ALMOHADILLA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INYECCIÓN VENTRO-GLÚTEA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73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2912-375-20001(13)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ALMOHADILLA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INYECCIÓN MUSLO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3229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2912-375-20001(14)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BOLSA TRANSPORTE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ARMARIO</a:t>
                      </a:r>
                    </a:p>
                  </a:txBody>
                  <a:tcPr marL="38683" marR="38683" marT="19342" marB="1934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619672" y="1077355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Pelvis masculina con úlceras (15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9409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2.  SIMULACIÓN CLINICA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9</a:t>
            </a:fld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47888"/>
              </p:ext>
            </p:extLst>
          </p:nvPr>
        </p:nvGraphicFramePr>
        <p:xfrm>
          <a:off x="1547664" y="1556792"/>
          <a:ext cx="5328591" cy="4304160"/>
        </p:xfrm>
        <a:graphic>
          <a:graphicData uri="http://schemas.openxmlformats.org/drawingml/2006/table">
            <a:tbl>
              <a:tblPr/>
              <a:tblGrid>
                <a:gridCol w="1048598"/>
                <a:gridCol w="477933"/>
                <a:gridCol w="2446729"/>
                <a:gridCol w="463666"/>
                <a:gridCol w="392332"/>
                <a:gridCol w="499333"/>
              </a:tblGrid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 b="1" dirty="0">
                          <a:effectLst/>
                          <a:latin typeface="Arial"/>
                        </a:rPr>
                        <a:t>2914-D1650</a:t>
                      </a:r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>
                          <a:effectLst/>
                          <a:latin typeface="Arial"/>
                        </a:rPr>
                        <a:t>D1650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>
                          <a:effectLst/>
                          <a:latin typeface="Arial"/>
                        </a:rPr>
                        <a:t>ENTRENADOR AVANZADO SONDAJE VESICAL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1">
                          <a:effectLst/>
                          <a:latin typeface="Arial"/>
                        </a:rPr>
                        <a:t>1</a:t>
                      </a: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="1">
                          <a:effectLst/>
                          <a:latin typeface="Arial"/>
                        </a:rPr>
                        <a:t/>
                      </a:r>
                      <a:br>
                        <a:rPr lang="es-ES" sz="800" b="1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2914-D1653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D1653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PIEL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CATETERIZACIÓN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MASCULINA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2914-D1658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D1658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TAPÓN SUPRAPÚBICO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2914-D1654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D1654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PIEL PREPUCIO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CATETERIZACIÓN</a:t>
                      </a:r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2914-D1657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D1657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PIEL CATETERIZACIÓN FEMENINA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9202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2914-D1659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D1659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effectLst/>
                          <a:latin typeface="Arial"/>
                        </a:rPr>
                        <a:t>ESFINTER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CATETETRIZACIÓN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2914-D1680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D1680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GEL LUBRICANTE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2914-D1685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D1685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AGENTE ANTIHONGOS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2914-D1660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D1660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FUNDA ASÉPTICA PARA CATETERIZACIÓN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2914-D1650(1)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RIÑONERA PLÁSTICO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2914-D1650(2)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SOPORTE GOTERO CON </a:t>
                      </a:r>
                      <a:r>
                        <a:rPr lang="es-ES" sz="800" dirty="0" smtClean="0">
                          <a:effectLst/>
                          <a:latin typeface="Arial"/>
                        </a:rPr>
                        <a:t>BOLSA DE </a:t>
                      </a:r>
                      <a:r>
                        <a:rPr lang="es-ES" sz="800" dirty="0">
                          <a:effectLst/>
                          <a:latin typeface="Arial"/>
                        </a:rPr>
                        <a:t>1L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2914-D1650(3)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effectLst/>
                          <a:latin typeface="Arial"/>
                        </a:rPr>
                        <a:t>STAND PARA AUTO-CATETERIZACIÓN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2914-D1650(4)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JERINGA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2914-D1650(5)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CATÉTER FOLEY 14 FR(MASC)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511"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2914-D1650(6)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>CATÉTER FOLEY 12 FR(FEM)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>
                          <a:effectLst/>
                          <a:latin typeface="Arial"/>
                        </a:rPr>
                        <a:t/>
                      </a:r>
                      <a:br>
                        <a:rPr lang="es-ES" sz="800">
                          <a:effectLst/>
                          <a:latin typeface="Arial"/>
                        </a:rPr>
                      </a:br>
                      <a:endParaRPr lang="es-ES" sz="80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800" dirty="0">
                        <a:effectLst/>
                        <a:latin typeface="Arial"/>
                      </a:endParaRPr>
                    </a:p>
                  </a:txBody>
                  <a:tcPr marL="43104" marR="43104" marT="21552" marB="2155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547664" y="1059216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Entrenador avanzado sondaje vesical (19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634894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1064</Words>
  <Application>Microsoft Office PowerPoint</Application>
  <PresentationFormat>Presentación en pantalla (4:3)</PresentationFormat>
  <Paragraphs>626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GIRBES RUIZ</dc:creator>
  <cp:lastModifiedBy>Marta Mateo Porcar</cp:lastModifiedBy>
  <cp:revision>69</cp:revision>
  <cp:lastPrinted>2017-08-18T10:44:32Z</cp:lastPrinted>
  <dcterms:modified xsi:type="dcterms:W3CDTF">2017-08-18T10:44:41Z</dcterms:modified>
</cp:coreProperties>
</file>